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63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3/11/2020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04431E-E058-4E8E-81B1-A639D2E597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6000" dirty="0"/>
              <a:t>La canna fumaria </a:t>
            </a:r>
            <a:br>
              <a:rPr lang="it-IT" sz="6000" dirty="0"/>
            </a:br>
            <a:r>
              <a:rPr lang="it-IT" sz="6000" dirty="0"/>
              <a:t>«Attraversamento materiali combustibili» </a:t>
            </a:r>
          </a:p>
        </p:txBody>
      </p:sp>
      <p:pic>
        <p:nvPicPr>
          <p:cNvPr id="5" name="Immagine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D3F7FE6E-33DD-4C45-9F40-35B4AE3E6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331" y="3964185"/>
            <a:ext cx="1393032" cy="139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35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385386-E480-492D-AD28-A424EDC91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725" y="550514"/>
            <a:ext cx="5975721" cy="5779947"/>
          </a:xfrm>
        </p:spPr>
        <p:txBody>
          <a:bodyPr>
            <a:normAutofit/>
          </a:bodyPr>
          <a:lstStyle/>
          <a:p>
            <a:r>
              <a:rPr lang="it-IT" sz="3600" b="1" dirty="0"/>
              <a:t>Ogni qualvolta si devono attraversare materiali combustibili (per esempio in pareti, divisori, tetti, solai o coperture ecc.) non classificati A1 secondo la UNI EN 13501-1 si devono utilizzare in alternativa:</a:t>
            </a:r>
            <a:endParaRPr lang="it-IT" sz="3600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817676-2E08-4A82-8B3E-7042DB401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271" y="5266329"/>
            <a:ext cx="1390008" cy="1396105"/>
          </a:xfrm>
          <a:prstGeom prst="rect">
            <a:avLst/>
          </a:prstGeom>
        </p:spPr>
      </p:pic>
      <p:pic>
        <p:nvPicPr>
          <p:cNvPr id="6" name="Immagine 5" descr="Immagine che contiene monitor, computer, fumo&#10;&#10;Descrizione generata automaticamente">
            <a:extLst>
              <a:ext uri="{FF2B5EF4-FFF2-40B4-BE49-F238E27FC236}">
                <a16:creationId xmlns:a16="http://schemas.microsoft.com/office/drawing/2014/main" id="{A7D87FE1-6F7D-4321-ACEA-B67CF00FF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6" t="14896" r="47106" b="33749"/>
          <a:stretch/>
        </p:blipFill>
        <p:spPr>
          <a:xfrm>
            <a:off x="7285776" y="1064419"/>
            <a:ext cx="4551418" cy="375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53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385386-E480-492D-AD28-A424EDC91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487" y="539026"/>
            <a:ext cx="6128121" cy="5779947"/>
          </a:xfrm>
        </p:spPr>
        <p:txBody>
          <a:bodyPr>
            <a:normAutofit lnSpcReduction="10000"/>
          </a:bodyPr>
          <a:lstStyle/>
          <a:p>
            <a:pPr marL="342900" marR="574675" lvl="0" indent="-342900" algn="just">
              <a:lnSpc>
                <a:spcPct val="104000"/>
              </a:lnSpc>
              <a:spcBef>
                <a:spcPts val="300"/>
              </a:spcBef>
              <a:spcAft>
                <a:spcPts val="800"/>
              </a:spcAft>
              <a:buClr>
                <a:srgbClr val="231F20"/>
              </a:buClr>
              <a:buSzPts val="1000"/>
              <a:buFont typeface="Arial" panose="020B0604020202020204" pitchFamily="34" charset="0"/>
              <a:buChar char="-"/>
              <a:tabLst>
                <a:tab pos="1971040" algn="l"/>
              </a:tabLst>
            </a:pPr>
            <a:r>
              <a:rPr lang="it-IT" sz="3600" kern="0" spc="-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Elementi di</a:t>
            </a:r>
            <a:r>
              <a:rPr lang="it-IT" sz="3600" kern="0" spc="1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spc="-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</a:t>
            </a:r>
            <a:r>
              <a:rPr lang="it-IT" sz="3600" kern="0" spc="1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spc="-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sistema</a:t>
            </a:r>
            <a:r>
              <a:rPr lang="it-IT" sz="3600" kern="0" spc="1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camino</a:t>
            </a:r>
            <a:r>
              <a:rPr lang="it-IT" sz="3600" kern="0" spc="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doppia</a:t>
            </a:r>
            <a:r>
              <a:rPr lang="it-IT" sz="3600" kern="0" spc="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parete</a:t>
            </a:r>
            <a:r>
              <a:rPr lang="it-IT" sz="3600" kern="0" spc="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spc="-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UNI</a:t>
            </a:r>
            <a:r>
              <a:rPr lang="it-IT" sz="3600" kern="0" spc="2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spc="-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EN</a:t>
            </a:r>
            <a:r>
              <a:rPr lang="it-IT" sz="3600" kern="0" spc="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1856-1,</a:t>
            </a:r>
            <a:r>
              <a:rPr lang="it-IT" sz="3600" kern="0" spc="1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spc="-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UNI</a:t>
            </a:r>
            <a:r>
              <a:rPr lang="it-IT" sz="3600" kern="0" spc="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EN</a:t>
            </a:r>
            <a:r>
              <a:rPr lang="it-IT" sz="3600" kern="0" spc="1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spc="-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13063-1,</a:t>
            </a:r>
            <a:r>
              <a:rPr lang="it-IT" sz="3600" kern="0" spc="28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spc="-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UNI</a:t>
            </a:r>
            <a:r>
              <a:rPr lang="it-IT" sz="3600" kern="0" spc="1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spc="-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EN</a:t>
            </a:r>
            <a:r>
              <a:rPr lang="it-IT" sz="3600" kern="0" spc="2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spc="-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13063-2</a:t>
            </a:r>
            <a:r>
              <a:rPr lang="it-IT" sz="3600" kern="0" spc="3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spc="-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ecc.</a:t>
            </a:r>
            <a:r>
              <a:rPr lang="it-IT" sz="3600" kern="0" spc="1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con</a:t>
            </a:r>
            <a:r>
              <a:rPr lang="it-IT" sz="3600" kern="0" spc="2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rispetto</a:t>
            </a:r>
            <a:r>
              <a:rPr lang="it-IT" sz="3600" kern="0" spc="1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della</a:t>
            </a:r>
            <a:r>
              <a:rPr lang="it-IT" sz="3600" kern="0" spc="2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distanza</a:t>
            </a:r>
            <a:r>
              <a:rPr lang="it-IT" sz="3600" kern="0" spc="2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spc="-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</a:t>
            </a:r>
            <a:r>
              <a:rPr lang="it-IT" sz="3600" kern="0" spc="1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sicurezza</a:t>
            </a:r>
            <a:r>
              <a:rPr lang="it-IT" sz="3600" kern="0" spc="2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spc="-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indicata</a:t>
            </a:r>
            <a:r>
              <a:rPr lang="it-IT" sz="3600" kern="0" spc="27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spc="-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nella</a:t>
            </a:r>
            <a:r>
              <a:rPr lang="it-IT" sz="3600" kern="0" spc="-5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spc="-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designazione</a:t>
            </a:r>
            <a:r>
              <a:rPr lang="it-IT" sz="3600" kern="0" spc="-5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spc="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</a:t>
            </a:r>
            <a:r>
              <a:rPr lang="it-IT" sz="3600" kern="0" spc="-6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prodotto</a:t>
            </a:r>
            <a:r>
              <a:rPr lang="it-IT" sz="3600" kern="0" spc="-5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3600" kern="0" spc="-6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nelle</a:t>
            </a:r>
            <a:r>
              <a:rPr lang="it-IT" sz="3600" kern="0" spc="-5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istruzioni</a:t>
            </a:r>
            <a:r>
              <a:rPr lang="it-IT" sz="3600" kern="0" spc="-5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del</a:t>
            </a:r>
            <a:r>
              <a:rPr lang="it-IT" sz="3600" kern="0" spc="-5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3600" kern="0" spc="-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fabbricante.</a:t>
            </a:r>
            <a:endParaRPr lang="it-IT" sz="4400" kern="5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817676-2E08-4A82-8B3E-7042DB401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271" y="5266329"/>
            <a:ext cx="1390008" cy="139610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41C7CF-3153-4404-9CF5-12F7240D43FD}"/>
              </a:ext>
            </a:extLst>
          </p:cNvPr>
          <p:cNvSpPr txBox="1"/>
          <p:nvPr/>
        </p:nvSpPr>
        <p:spPr>
          <a:xfrm>
            <a:off x="264319" y="343345"/>
            <a:ext cx="821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/>
              <a:t>1</a:t>
            </a:r>
          </a:p>
        </p:txBody>
      </p:sp>
      <p:pic>
        <p:nvPicPr>
          <p:cNvPr id="6" name="Immagine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3C59B665-642F-45CD-828D-849EBDD5A4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2" t="20937" r="46898" b="14063"/>
          <a:stretch/>
        </p:blipFill>
        <p:spPr>
          <a:xfrm>
            <a:off x="7765257" y="496163"/>
            <a:ext cx="3979069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50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385386-E480-492D-AD28-A424EDC91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218" y="601002"/>
            <a:ext cx="6128121" cy="5779947"/>
          </a:xfrm>
        </p:spPr>
        <p:txBody>
          <a:bodyPr>
            <a:normAutofit/>
          </a:bodyPr>
          <a:lstStyle/>
          <a:p>
            <a:pPr marL="342900" marR="574675" lvl="0" indent="-342900" algn="just">
              <a:lnSpc>
                <a:spcPct val="104000"/>
              </a:lnSpc>
              <a:spcBef>
                <a:spcPts val="300"/>
              </a:spcBef>
              <a:spcAft>
                <a:spcPts val="800"/>
              </a:spcAft>
              <a:buClr>
                <a:srgbClr val="231F20"/>
              </a:buClr>
              <a:buSzPts val="1000"/>
              <a:buFont typeface="Arial" panose="020B0604020202020204" pitchFamily="34" charset="0"/>
              <a:buChar char="-"/>
              <a:tabLst>
                <a:tab pos="1971040" algn="l"/>
              </a:tabLst>
            </a:pPr>
            <a:r>
              <a:rPr lang="it-IT" sz="3600" kern="5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Elementi a sezione</a:t>
            </a:r>
            <a:r>
              <a:rPr lang="it-IT" sz="3600" kern="50" spc="235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it-IT" sz="3600" kern="50" spc="-5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composita</a:t>
            </a:r>
            <a:r>
              <a:rPr lang="it-IT" sz="3600" kern="50" spc="25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it-IT" sz="3600" kern="5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con</a:t>
            </a:r>
            <a:r>
              <a:rPr lang="it-IT" sz="3600" kern="50" spc="24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it-IT" sz="3600" kern="5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calcolo</a:t>
            </a:r>
            <a:r>
              <a:rPr lang="it-IT" sz="3600" kern="50" spc="25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it-IT" sz="3600" kern="50" spc="-5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delle</a:t>
            </a:r>
            <a:r>
              <a:rPr lang="it-IT" sz="3600" kern="50" spc="255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it-IT" sz="3600" kern="50" spc="-5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distanze</a:t>
            </a:r>
            <a:r>
              <a:rPr lang="it-IT" sz="3600" kern="50" spc="25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it-IT" sz="3600" kern="50" spc="-5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secondo</a:t>
            </a:r>
            <a:r>
              <a:rPr lang="it-IT" sz="3600" kern="50" spc="255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it-IT" sz="3600" kern="50" spc="-5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la</a:t>
            </a:r>
            <a:r>
              <a:rPr lang="it-IT" sz="3600" kern="50" spc="25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it-IT" sz="3600" kern="50" spc="-5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UNI	EN</a:t>
            </a:r>
            <a:r>
              <a:rPr lang="it-IT" sz="3600" kern="50" spc="255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it-IT" sz="3600" kern="50" spc="-5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15287-1</a:t>
            </a:r>
            <a:r>
              <a:rPr lang="it-IT" sz="3600" kern="50" spc="24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it-IT" sz="3600" kern="5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e</a:t>
            </a:r>
            <a:r>
              <a:rPr lang="it-IT" sz="3600" kern="50" spc="275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it-IT" sz="3600" kern="50" spc="-5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UNI</a:t>
            </a:r>
            <a:r>
              <a:rPr lang="it-IT" sz="3600" kern="50" spc="225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it-IT" sz="3600" kern="5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EN</a:t>
            </a:r>
            <a:r>
              <a:rPr lang="it-IT" sz="3600" kern="50" spc="-3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it-IT" sz="3600" kern="5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15287-2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817676-2E08-4A82-8B3E-7042DB401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271" y="5266329"/>
            <a:ext cx="1390008" cy="139610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8A893CE-8CD1-407B-8F4A-A8948F189BF8}"/>
              </a:ext>
            </a:extLst>
          </p:cNvPr>
          <p:cNvSpPr txBox="1"/>
          <p:nvPr/>
        </p:nvSpPr>
        <p:spPr>
          <a:xfrm>
            <a:off x="325369" y="1004157"/>
            <a:ext cx="1049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/>
              <a:t>2</a:t>
            </a:r>
          </a:p>
        </p:txBody>
      </p:sp>
      <p:pic>
        <p:nvPicPr>
          <p:cNvPr id="8" name="Immagine 7" descr="Immagine che contiene fotografia, scuro, sedendo, nero&#10;&#10;Descrizione generata automaticamente">
            <a:extLst>
              <a:ext uri="{FF2B5EF4-FFF2-40B4-BE49-F238E27FC236}">
                <a16:creationId xmlns:a16="http://schemas.microsoft.com/office/drawing/2014/main" id="{E72C9D2B-AA47-4E65-AAA9-D528C4154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14" r="34467" b="14271"/>
          <a:stretch/>
        </p:blipFill>
        <p:spPr>
          <a:xfrm>
            <a:off x="7965282" y="292244"/>
            <a:ext cx="2862216" cy="48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71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E517B64-8E09-4304-8D71-7EDCAB04A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5E58E8F-F745-4CB3-8EB2-71B3C5347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943A29A-CD4A-4902-BECB-F71F97E8C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8598658-8579-447E-B96E-7C0CDFF69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AEFD1B-6AFB-4ECA-A47F-11A07AEAF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4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D5706E-D323-4862-B67C-73000F184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1" y="480059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817676-2E08-4A82-8B3E-7042DB401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9888" y="4426915"/>
            <a:ext cx="1529387" cy="15360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94BEA54-6229-4E27-A701-BD47B10A5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509" y="708166"/>
            <a:ext cx="8350441" cy="540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07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385386-E480-492D-AD28-A424EDC91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333" y="539026"/>
            <a:ext cx="4597504" cy="5779947"/>
          </a:xfrm>
        </p:spPr>
        <p:txBody>
          <a:bodyPr>
            <a:normAutofit/>
          </a:bodyPr>
          <a:lstStyle/>
          <a:p>
            <a:pPr marL="342900" marR="574675" lvl="0" indent="-342900">
              <a:lnSpc>
                <a:spcPct val="104000"/>
              </a:lnSpc>
              <a:spcBef>
                <a:spcPts val="300"/>
              </a:spcBef>
              <a:spcAft>
                <a:spcPts val="800"/>
              </a:spcAft>
              <a:buClr>
                <a:srgbClr val="231F20"/>
              </a:buClr>
              <a:buSzPts val="1000"/>
              <a:buFont typeface="Arial" panose="020B0604020202020204" pitchFamily="34" charset="0"/>
              <a:buChar char="-"/>
              <a:tabLst>
                <a:tab pos="1971040" algn="l"/>
              </a:tabLst>
            </a:pPr>
            <a:r>
              <a:rPr lang="it-IT" sz="3600" kern="5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Appositi sistemi di attraversamento dichiarati idonei dal fabbricante.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817676-2E08-4A82-8B3E-7042DB401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271" y="5266329"/>
            <a:ext cx="1390008" cy="139610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5085C45-FBCD-48A0-AAC7-20D083767024}"/>
              </a:ext>
            </a:extLst>
          </p:cNvPr>
          <p:cNvSpPr txBox="1"/>
          <p:nvPr/>
        </p:nvSpPr>
        <p:spPr>
          <a:xfrm>
            <a:off x="488055" y="847082"/>
            <a:ext cx="959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/>
              <a:t>3</a:t>
            </a:r>
          </a:p>
        </p:txBody>
      </p:sp>
      <p:pic>
        <p:nvPicPr>
          <p:cNvPr id="6" name="Immagine 5" descr="Immagine che contiene computer, tavolo&#10;&#10;Descrizione generata automaticamente">
            <a:extLst>
              <a:ext uri="{FF2B5EF4-FFF2-40B4-BE49-F238E27FC236}">
                <a16:creationId xmlns:a16="http://schemas.microsoft.com/office/drawing/2014/main" id="{97779D1C-BA36-49CF-BB6C-EA749FA80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02" t="16874" r="27871" b="11146"/>
          <a:stretch/>
        </p:blipFill>
        <p:spPr>
          <a:xfrm>
            <a:off x="9230984" y="421702"/>
            <a:ext cx="2472961" cy="2420419"/>
          </a:xfrm>
          <a:prstGeom prst="rect">
            <a:avLst/>
          </a:prstGeom>
        </p:spPr>
      </p:pic>
      <p:pic>
        <p:nvPicPr>
          <p:cNvPr id="8" name="Immagine 7" descr="Immagine che contiene screenshot, nero, sedendo, bianco&#10;&#10;Descrizione generata automaticamente">
            <a:extLst>
              <a:ext uri="{FF2B5EF4-FFF2-40B4-BE49-F238E27FC236}">
                <a16:creationId xmlns:a16="http://schemas.microsoft.com/office/drawing/2014/main" id="{75A04EA4-FA79-41F1-8522-6687CC4AB9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73" t="30833" r="28704" b="23209"/>
          <a:stretch/>
        </p:blipFill>
        <p:spPr>
          <a:xfrm>
            <a:off x="6215063" y="634408"/>
            <a:ext cx="2540793" cy="2619117"/>
          </a:xfrm>
          <a:prstGeom prst="rect">
            <a:avLst/>
          </a:prstGeom>
        </p:spPr>
      </p:pic>
      <p:pic>
        <p:nvPicPr>
          <p:cNvPr id="10" name="Immagine 9" descr="Immagine che contiene interni, screenshot, computer, tavolo&#10;&#10;Descrizione generata automaticamente">
            <a:extLst>
              <a:ext uri="{FF2B5EF4-FFF2-40B4-BE49-F238E27FC236}">
                <a16:creationId xmlns:a16="http://schemas.microsoft.com/office/drawing/2014/main" id="{41C2614B-945D-4B26-A152-6B13E7EB80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032" t="34063" r="4810" b="29411"/>
          <a:stretch/>
        </p:blipFill>
        <p:spPr>
          <a:xfrm>
            <a:off x="6215064" y="3779044"/>
            <a:ext cx="2598984" cy="233037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A840052-0018-4EAF-9EE3-56E1BB64AF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72" t="21837" r="3426" b="25207"/>
          <a:stretch/>
        </p:blipFill>
        <p:spPr>
          <a:xfrm>
            <a:off x="565633" y="3411288"/>
            <a:ext cx="5099361" cy="273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21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17676-2E08-4A82-8B3E-7042DB401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271" y="5266329"/>
            <a:ext cx="1390008" cy="1396105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43142A6-4DA5-4C43-8A96-509A320CBC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62"/>
          <a:stretch/>
        </p:blipFill>
        <p:spPr>
          <a:xfrm>
            <a:off x="3514725" y="0"/>
            <a:ext cx="5512315" cy="689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5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assiali dp3">
            <a:hlinkClick r:id="" action="ppaction://media"/>
            <a:extLst>
              <a:ext uri="{FF2B5EF4-FFF2-40B4-BE49-F238E27FC236}">
                <a16:creationId xmlns:a16="http://schemas.microsoft.com/office/drawing/2014/main" id="{572569F9-2E70-4407-909B-22410E43C9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1095" y="299244"/>
            <a:ext cx="3829844" cy="60368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14EDB66-3CCF-41EA-B526-0CC20FDEB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084" y="5461895"/>
            <a:ext cx="1390008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gno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112</Words>
  <Application>Microsoft Office PowerPoint</Application>
  <PresentationFormat>Widescreen</PresentationFormat>
  <Paragraphs>8</Paragraphs>
  <Slides>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Arial</vt:lpstr>
      <vt:lpstr>Rockwell</vt:lpstr>
      <vt:lpstr>Rockwell Condensed</vt:lpstr>
      <vt:lpstr>Times New Roman</vt:lpstr>
      <vt:lpstr>Wingdings</vt:lpstr>
      <vt:lpstr>Legno</vt:lpstr>
      <vt:lpstr>La canna fumaria  «Attraversamento materiali combustibili»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canna fumaria  «Attraversamento materiali combustibili» </dc:title>
  <dc:creator>sandro bani</dc:creator>
  <cp:lastModifiedBy>sandro bani</cp:lastModifiedBy>
  <cp:revision>13</cp:revision>
  <dcterms:created xsi:type="dcterms:W3CDTF">2020-03-11T09:22:50Z</dcterms:created>
  <dcterms:modified xsi:type="dcterms:W3CDTF">2020-03-11T14:05:39Z</dcterms:modified>
</cp:coreProperties>
</file>